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6"/>
  </p:notesMasterIdLst>
  <p:handoutMasterIdLst>
    <p:handoutMasterId r:id="rId7"/>
  </p:handoutMasterIdLst>
  <p:sldIdLst>
    <p:sldId id="296" r:id="rId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AFF"/>
    <a:srgbClr val="E1CB8A"/>
    <a:srgbClr val="3366CC"/>
    <a:srgbClr val="003E77"/>
    <a:srgbClr val="6699FF"/>
    <a:srgbClr val="BB8A1D"/>
    <a:srgbClr val="C8A144"/>
    <a:srgbClr val="003B75"/>
    <a:srgbClr val="BA9B45"/>
    <a:srgbClr val="B89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1" autoAdjust="0"/>
    <p:restoredTop sz="90126" autoAdjust="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18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50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A7DBD-7114-418A-BA0E-9C013D599DDA}" type="datetimeFigureOut">
              <a:rPr lang="pt-PT" smtClean="0"/>
              <a:t>14/08/2024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F2F30-4D85-4881-95DC-E2FA354AF6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507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0" y="6781533"/>
            <a:ext cx="12192000" cy="80681"/>
          </a:xfrm>
          <a:prstGeom prst="rect">
            <a:avLst/>
          </a:prstGeom>
          <a:solidFill>
            <a:srgbClr val="003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551"/>
            <a:ext cx="12192000" cy="735571"/>
          </a:xfrm>
          <a:prstGeom prst="rect">
            <a:avLst/>
          </a:prstGeom>
          <a:solidFill>
            <a:srgbClr val="003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05" y="23457"/>
            <a:ext cx="1437330" cy="1437330"/>
          </a:xfrm>
          <a:prstGeom prst="rect">
            <a:avLst/>
          </a:prstGeom>
        </p:spPr>
      </p:pic>
      <p:pic>
        <p:nvPicPr>
          <p:cNvPr id="5" name="Picture 7" descr="Linha dourada-01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2" r="15285" b="-2"/>
          <a:stretch>
            <a:fillRect/>
          </a:stretch>
        </p:blipFill>
        <p:spPr bwMode="auto">
          <a:xfrm flipV="1">
            <a:off x="-6441" y="1208280"/>
            <a:ext cx="9849688" cy="4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inha dourada-01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2" r="15285" b="-2"/>
          <a:stretch>
            <a:fillRect/>
          </a:stretch>
        </p:blipFill>
        <p:spPr bwMode="auto">
          <a:xfrm flipV="1">
            <a:off x="11661473" y="1208280"/>
            <a:ext cx="517713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>
            <a:off x="0" y="6781533"/>
            <a:ext cx="12192000" cy="80681"/>
          </a:xfrm>
          <a:prstGeom prst="rect">
            <a:avLst/>
          </a:prstGeom>
          <a:solidFill>
            <a:srgbClr val="003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AO"/>
          </a:p>
        </p:txBody>
      </p:sp>
      <p:grpSp>
        <p:nvGrpSpPr>
          <p:cNvPr id="54" name="Grupo 53"/>
          <p:cNvGrpSpPr/>
          <p:nvPr/>
        </p:nvGrpSpPr>
        <p:grpSpPr>
          <a:xfrm>
            <a:off x="0" y="1896294"/>
            <a:ext cx="12039598" cy="4000221"/>
            <a:chOff x="13857" y="1955719"/>
            <a:chExt cx="12039598" cy="4000221"/>
          </a:xfrm>
        </p:grpSpPr>
        <p:sp>
          <p:nvSpPr>
            <p:cNvPr id="55" name="Seta entalhada para a direita 54"/>
            <p:cNvSpPr/>
            <p:nvPr/>
          </p:nvSpPr>
          <p:spPr>
            <a:xfrm>
              <a:off x="13857" y="3269392"/>
              <a:ext cx="12039598" cy="1197050"/>
            </a:xfrm>
            <a:prstGeom prst="notchedRightArrow">
              <a:avLst/>
            </a:prstGeom>
            <a:solidFill>
              <a:srgbClr val="CC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pt-AO"/>
            </a:p>
          </p:txBody>
        </p:sp>
        <p:grpSp>
          <p:nvGrpSpPr>
            <p:cNvPr id="56" name="Grupo 55"/>
            <p:cNvGrpSpPr/>
            <p:nvPr/>
          </p:nvGrpSpPr>
          <p:grpSpPr>
            <a:xfrm>
              <a:off x="101481" y="1955719"/>
              <a:ext cx="10623486" cy="4000221"/>
              <a:chOff x="101481" y="1955719"/>
              <a:chExt cx="10623486" cy="4000221"/>
            </a:xfrm>
          </p:grpSpPr>
          <p:sp>
            <p:nvSpPr>
              <p:cNvPr id="57" name="CaixaDeTexto 56"/>
              <p:cNvSpPr txBox="1"/>
              <p:nvPr/>
            </p:nvSpPr>
            <p:spPr>
              <a:xfrm>
                <a:off x="101481" y="1955719"/>
                <a:ext cx="1227043" cy="830997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1997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Instituição do Núcleo do Mercado de Capitais e Bolsa de Valores. </a:t>
                </a:r>
              </a:p>
            </p:txBody>
          </p:sp>
          <p:sp>
            <p:nvSpPr>
              <p:cNvPr id="58" name="CaixaDeTexto 57"/>
              <p:cNvSpPr txBox="1"/>
              <p:nvPr/>
            </p:nvSpPr>
            <p:spPr>
              <a:xfrm>
                <a:off x="1260964" y="1955719"/>
                <a:ext cx="1427758" cy="830997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2005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Criação da CMC;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Lei dos Valores Mobiliários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Lei das Instituições Financeiras.</a:t>
                </a:r>
              </a:p>
            </p:txBody>
          </p:sp>
          <p:sp>
            <p:nvSpPr>
              <p:cNvPr id="59" name="CaixaDeTexto 58"/>
              <p:cNvSpPr txBox="1"/>
              <p:nvPr/>
            </p:nvSpPr>
            <p:spPr>
              <a:xfrm>
                <a:off x="2532693" y="1955719"/>
                <a:ext cx="1505110" cy="954107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2011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Nomeação da Comissão de Reestruturação e Gestão da CMC, coordenada pela Dra. Valentina Filipe. </a:t>
                </a:r>
              </a:p>
            </p:txBody>
          </p:sp>
          <p:sp>
            <p:nvSpPr>
              <p:cNvPr id="60" name="CaixaDeTexto 59"/>
              <p:cNvSpPr txBox="1"/>
              <p:nvPr/>
            </p:nvSpPr>
            <p:spPr>
              <a:xfrm>
                <a:off x="3867509" y="1955719"/>
                <a:ext cx="1314305" cy="1077218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2013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Publicação a 6 de Junho, do Decreto Legislativo Presidencial n.º 54/13 – Aprova o novo Estatuto Orgânico da CMC. </a:t>
                </a:r>
              </a:p>
            </p:txBody>
          </p:sp>
          <p:sp>
            <p:nvSpPr>
              <p:cNvPr id="61" name="CaixaDeTexto 60"/>
              <p:cNvSpPr txBox="1"/>
              <p:nvPr/>
            </p:nvSpPr>
            <p:spPr>
              <a:xfrm>
                <a:off x="5247730" y="1955719"/>
                <a:ext cx="1330898" cy="120032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LBIF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Cód. Dos VM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Mercado da Dívida Corporativa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Mercado da bolsa de títulos do tesouro da BODIVA</a:t>
                </a:r>
              </a:p>
            </p:txBody>
          </p:sp>
          <p:sp>
            <p:nvSpPr>
              <p:cNvPr id="62" name="CaixaDeTexto 61"/>
              <p:cNvSpPr txBox="1"/>
              <p:nvPr/>
            </p:nvSpPr>
            <p:spPr>
              <a:xfrm>
                <a:off x="6638558" y="1955719"/>
                <a:ext cx="1418211" cy="120032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2017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Fórum do Mercado de Capitais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Membro Ordinário da IOSCO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Nomeação do PCA (MG e Administradora Executiva (EK)</a:t>
                </a:r>
              </a:p>
            </p:txBody>
          </p:sp>
          <p:sp>
            <p:nvSpPr>
              <p:cNvPr id="63" name="CaixaDeTexto 62"/>
              <p:cNvSpPr txBox="1"/>
              <p:nvPr/>
            </p:nvSpPr>
            <p:spPr>
              <a:xfrm>
                <a:off x="7948729" y="1955719"/>
                <a:ext cx="1137863" cy="584775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2019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Integração da CMC no C8 da IOSCO</a:t>
                </a:r>
              </a:p>
            </p:txBody>
          </p:sp>
          <p:sp>
            <p:nvSpPr>
              <p:cNvPr id="64" name="CaixaDeTexto 63"/>
              <p:cNvSpPr txBox="1"/>
              <p:nvPr/>
            </p:nvSpPr>
            <p:spPr>
              <a:xfrm>
                <a:off x="8929291" y="1955719"/>
                <a:ext cx="1795676" cy="120032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2021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Relatório dos 5 anos da Industria dos </a:t>
                </a:r>
                <a:r>
                  <a:rPr lang="pt-PT" sz="800" dirty="0" err="1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OICs</a:t>
                </a:r>
                <a:endParaRPr lang="pt-PT" sz="800" dirty="0">
                  <a:solidFill>
                    <a:srgbClr val="00206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Versão inglesa do </a:t>
                </a:r>
                <a:r>
                  <a:rPr lang="pt-PT" sz="800" dirty="0" err="1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CódVM</a:t>
                </a: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Aprovação do </a:t>
                </a:r>
                <a:r>
                  <a:rPr lang="pt-PT" sz="800" dirty="0" err="1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prospecto</a:t>
                </a: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 simplificado para um leilão em bolsa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Eleição Membros do CA do CISNA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41389" y="3663504"/>
                <a:ext cx="441960" cy="404513"/>
              </a:xfrm>
              <a:prstGeom prst="ellipse">
                <a:avLst/>
              </a:prstGeom>
              <a:gradFill rotWithShape="1">
                <a:gsLst>
                  <a:gs pos="74000">
                    <a:srgbClr val="003E77"/>
                  </a:gs>
                  <a:gs pos="67040">
                    <a:srgbClr val="003E77"/>
                  </a:gs>
                  <a:gs pos="95330">
                    <a:srgbClr val="003E77"/>
                  </a:gs>
                  <a:gs pos="90660">
                    <a:srgbClr val="003E77"/>
                  </a:gs>
                  <a:gs pos="0">
                    <a:srgbClr val="003E77"/>
                  </a:gs>
                  <a:gs pos="85000">
                    <a:srgbClr val="003E77"/>
                  </a:gs>
                  <a:gs pos="80000">
                    <a:srgbClr val="003E77"/>
                  </a:gs>
                  <a:gs pos="100000">
                    <a:srgbClr val="003E77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endParaRPr lang="pt-AO"/>
              </a:p>
            </p:txBody>
          </p:sp>
          <p:cxnSp>
            <p:nvCxnSpPr>
              <p:cNvPr id="66" name="Conexão reta unidirecional 65"/>
              <p:cNvCxnSpPr/>
              <p:nvPr/>
            </p:nvCxnSpPr>
            <p:spPr>
              <a:xfrm>
                <a:off x="2014175" y="4028450"/>
                <a:ext cx="7336" cy="646801"/>
              </a:xfrm>
              <a:prstGeom prst="straightConnector1">
                <a:avLst/>
              </a:prstGeom>
              <a:ln w="57150">
                <a:solidFill>
                  <a:srgbClr val="003E7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ixaDeTexto 70"/>
              <p:cNvSpPr txBox="1"/>
              <p:nvPr/>
            </p:nvSpPr>
            <p:spPr>
              <a:xfrm>
                <a:off x="102993" y="4745570"/>
                <a:ext cx="1343336" cy="120032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1998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Criação da CMC;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Lei dos Valores Mobiliários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Primeiros estudos sobre a constituição da Bolsa de Valores de Angola. </a:t>
                </a:r>
              </a:p>
            </p:txBody>
          </p:sp>
          <p:sp>
            <p:nvSpPr>
              <p:cNvPr id="72" name="CaixaDeTexto 71"/>
              <p:cNvSpPr txBox="1"/>
              <p:nvPr/>
            </p:nvSpPr>
            <p:spPr>
              <a:xfrm>
                <a:off x="3212590" y="4770158"/>
                <a:ext cx="1666083" cy="830997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2012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Nomeação do 1º CA da CMC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Aprovada a 1ª estratégia da CMC para o quinquénio 2012-2017</a:t>
                </a:r>
              </a:p>
            </p:txBody>
          </p:sp>
          <p:sp>
            <p:nvSpPr>
              <p:cNvPr id="73" name="CaixaDeTexto 72"/>
              <p:cNvSpPr txBox="1"/>
              <p:nvPr/>
            </p:nvSpPr>
            <p:spPr>
              <a:xfrm>
                <a:off x="4730495" y="4755611"/>
                <a:ext cx="1831772" cy="120032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Criação da BODIVA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Mercado de Títulos de Dívida Pública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POPEMA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Membro Associado IOSCO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Conferência Internacional: a importância do MC para as economias emergentes</a:t>
                </a:r>
              </a:p>
            </p:txBody>
          </p:sp>
          <p:sp>
            <p:nvSpPr>
              <p:cNvPr id="74" name="CaixaDeTexto 73"/>
              <p:cNvSpPr txBox="1"/>
              <p:nvPr/>
            </p:nvSpPr>
            <p:spPr>
              <a:xfrm>
                <a:off x="6298582" y="4755611"/>
                <a:ext cx="1575315" cy="954107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2016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Nomeação do 2º Conselho de Administração da CMC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Lançamento da Central de Valores Mobiliários - CEVAMA.</a:t>
                </a: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800531" y="3648128"/>
                <a:ext cx="441960" cy="404513"/>
              </a:xfrm>
              <a:prstGeom prst="ellipse">
                <a:avLst/>
              </a:prstGeom>
              <a:solidFill>
                <a:srgbClr val="2B7ABA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endParaRPr lang="pt-AO"/>
              </a:p>
            </p:txBody>
          </p:sp>
          <p:sp>
            <p:nvSpPr>
              <p:cNvPr id="85" name="CaixaDeTexto 84"/>
              <p:cNvSpPr txBox="1"/>
              <p:nvPr/>
            </p:nvSpPr>
            <p:spPr>
              <a:xfrm>
                <a:off x="1586904" y="4755611"/>
                <a:ext cx="1725744" cy="830997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2006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Nomeação do Conselho Consultivo em 2 de Maio, por Despacho n.</a:t>
                </a:r>
                <a:r>
                  <a:rPr lang="en-US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º</a:t>
                </a: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 234/06, do Ministro das Finanças.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PT" sz="800" dirty="0">
                  <a:solidFill>
                    <a:srgbClr val="002060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6" name="CaixaDeTexto 85"/>
              <p:cNvSpPr txBox="1"/>
              <p:nvPr/>
            </p:nvSpPr>
            <p:spPr>
              <a:xfrm>
                <a:off x="7793092" y="4754806"/>
                <a:ext cx="1314874" cy="584775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2018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Lançamento da primeira Semana do Investidor</a:t>
                </a:r>
              </a:p>
            </p:txBody>
          </p:sp>
          <p:sp>
            <p:nvSpPr>
              <p:cNvPr id="87" name="CaixaDeTexto 86"/>
              <p:cNvSpPr txBox="1"/>
              <p:nvPr/>
            </p:nvSpPr>
            <p:spPr>
              <a:xfrm>
                <a:off x="8969413" y="4757886"/>
                <a:ext cx="1582298" cy="1077218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800" b="1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2020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Nomeação do CA/Presidente da CMC (MUB)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PT" sz="800" dirty="0">
                    <a:solidFill>
                      <a:srgbClr val="00206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Arial" panose="020B0604020202020204" pitchFamily="34" charset="0"/>
                  </a:rPr>
                  <a:t>Designação pela primeira vez da CMC como Coordenadora da WIW para África</a:t>
                </a:r>
              </a:p>
            </p:txBody>
          </p:sp>
          <p:cxnSp>
            <p:nvCxnSpPr>
              <p:cNvPr id="101" name="Conexão reta unidirecional 100"/>
              <p:cNvCxnSpPr/>
              <p:nvPr/>
            </p:nvCxnSpPr>
            <p:spPr>
              <a:xfrm flipV="1">
                <a:off x="349623" y="3155080"/>
                <a:ext cx="4563" cy="707186"/>
              </a:xfrm>
              <a:prstGeom prst="straightConnector1">
                <a:avLst/>
              </a:prstGeom>
              <a:ln w="57150">
                <a:solidFill>
                  <a:srgbClr val="003E7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CaixaDeTexto 50"/>
          <p:cNvSpPr txBox="1"/>
          <p:nvPr/>
        </p:nvSpPr>
        <p:spPr>
          <a:xfrm>
            <a:off x="2856317" y="740405"/>
            <a:ext cx="585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003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Históricos da CMC 1997 - 2023</a:t>
            </a:r>
            <a:endParaRPr lang="pt-PT" sz="2000" dirty="0"/>
          </a:p>
        </p:txBody>
      </p:sp>
      <p:sp>
        <p:nvSpPr>
          <p:cNvPr id="102" name="Oval 101"/>
          <p:cNvSpPr/>
          <p:nvPr/>
        </p:nvSpPr>
        <p:spPr>
          <a:xfrm>
            <a:off x="1249922" y="3585859"/>
            <a:ext cx="441960" cy="404513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03" name="Conexão reta unidirecional 102"/>
          <p:cNvCxnSpPr/>
          <p:nvPr/>
        </p:nvCxnSpPr>
        <p:spPr>
          <a:xfrm flipV="1">
            <a:off x="1472693" y="3087540"/>
            <a:ext cx="4563" cy="707186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2481624" y="3595696"/>
            <a:ext cx="441960" cy="404513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05" name="Conexão reta unidirecional 104"/>
          <p:cNvCxnSpPr/>
          <p:nvPr/>
        </p:nvCxnSpPr>
        <p:spPr>
          <a:xfrm flipV="1">
            <a:off x="2695985" y="3133435"/>
            <a:ext cx="4563" cy="707186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/>
        </p:nvSpPr>
        <p:spPr>
          <a:xfrm>
            <a:off x="3926911" y="3580721"/>
            <a:ext cx="441960" cy="404513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07" name="Conexão reta unidirecional 106"/>
          <p:cNvCxnSpPr/>
          <p:nvPr/>
        </p:nvCxnSpPr>
        <p:spPr>
          <a:xfrm flipV="1">
            <a:off x="4137899" y="3101654"/>
            <a:ext cx="4563" cy="707186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ta unidirecional 107"/>
          <p:cNvCxnSpPr/>
          <p:nvPr/>
        </p:nvCxnSpPr>
        <p:spPr>
          <a:xfrm>
            <a:off x="3440078" y="3959554"/>
            <a:ext cx="7336" cy="6468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/>
          <p:cNvSpPr/>
          <p:nvPr/>
        </p:nvSpPr>
        <p:spPr>
          <a:xfrm>
            <a:off x="3226434" y="3579232"/>
            <a:ext cx="441960" cy="404513"/>
          </a:xfrm>
          <a:prstGeom prst="ellipse">
            <a:avLst/>
          </a:prstGeom>
          <a:solidFill>
            <a:srgbClr val="2B7AB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10" name="Conexão reta unidirecional 109"/>
          <p:cNvCxnSpPr/>
          <p:nvPr/>
        </p:nvCxnSpPr>
        <p:spPr>
          <a:xfrm>
            <a:off x="860388" y="3976987"/>
            <a:ext cx="7336" cy="6468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646744" y="3595697"/>
            <a:ext cx="441960" cy="404513"/>
          </a:xfrm>
          <a:prstGeom prst="ellipse">
            <a:avLst/>
          </a:prstGeom>
          <a:solidFill>
            <a:srgbClr val="2B7AB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12" name="Conexão reta unidirecional 111"/>
          <p:cNvCxnSpPr/>
          <p:nvPr/>
        </p:nvCxnSpPr>
        <p:spPr>
          <a:xfrm>
            <a:off x="4939955" y="3976828"/>
            <a:ext cx="7336" cy="6468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4726311" y="3596506"/>
            <a:ext cx="441960" cy="404513"/>
          </a:xfrm>
          <a:prstGeom prst="ellipse">
            <a:avLst/>
          </a:prstGeom>
          <a:solidFill>
            <a:srgbClr val="2B7AB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14" name="Conexão reta unidirecional 113"/>
          <p:cNvCxnSpPr/>
          <p:nvPr/>
        </p:nvCxnSpPr>
        <p:spPr>
          <a:xfrm>
            <a:off x="6430496" y="3962672"/>
            <a:ext cx="7336" cy="6468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6216852" y="3582350"/>
            <a:ext cx="441960" cy="404513"/>
          </a:xfrm>
          <a:prstGeom prst="ellipse">
            <a:avLst/>
          </a:prstGeom>
          <a:solidFill>
            <a:srgbClr val="2B7AB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16" name="Conexão reta unidirecional 115"/>
          <p:cNvCxnSpPr/>
          <p:nvPr/>
        </p:nvCxnSpPr>
        <p:spPr>
          <a:xfrm>
            <a:off x="7972741" y="3983745"/>
            <a:ext cx="7336" cy="6468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7759097" y="3603423"/>
            <a:ext cx="441960" cy="404513"/>
          </a:xfrm>
          <a:prstGeom prst="ellipse">
            <a:avLst/>
          </a:prstGeom>
          <a:solidFill>
            <a:srgbClr val="2B7AB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18" name="Conexão reta unidirecional 117"/>
          <p:cNvCxnSpPr/>
          <p:nvPr/>
        </p:nvCxnSpPr>
        <p:spPr>
          <a:xfrm>
            <a:off x="9323199" y="3986440"/>
            <a:ext cx="7336" cy="6468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9109555" y="3606118"/>
            <a:ext cx="441960" cy="404513"/>
          </a:xfrm>
          <a:prstGeom prst="ellipse">
            <a:avLst/>
          </a:prstGeom>
          <a:solidFill>
            <a:srgbClr val="2B7AB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sp>
        <p:nvSpPr>
          <p:cNvPr id="120" name="Oval 119"/>
          <p:cNvSpPr/>
          <p:nvPr/>
        </p:nvSpPr>
        <p:spPr>
          <a:xfrm>
            <a:off x="5477089" y="3580573"/>
            <a:ext cx="441960" cy="404513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21" name="Conexão reta unidirecional 120"/>
          <p:cNvCxnSpPr/>
          <p:nvPr/>
        </p:nvCxnSpPr>
        <p:spPr>
          <a:xfrm flipH="1" flipV="1">
            <a:off x="5683045" y="3078894"/>
            <a:ext cx="17411" cy="7832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8341277" y="3585859"/>
            <a:ext cx="441960" cy="404513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25" name="Conexão reta unidirecional 124"/>
          <p:cNvCxnSpPr/>
          <p:nvPr/>
        </p:nvCxnSpPr>
        <p:spPr>
          <a:xfrm flipV="1">
            <a:off x="8542907" y="3097562"/>
            <a:ext cx="4563" cy="707186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9641451" y="3587306"/>
            <a:ext cx="441960" cy="403066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27" name="Conexão reta unidirecional 126"/>
          <p:cNvCxnSpPr/>
          <p:nvPr/>
        </p:nvCxnSpPr>
        <p:spPr>
          <a:xfrm flipV="1">
            <a:off x="9845207" y="3166655"/>
            <a:ext cx="3286" cy="616175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xão reta unidirecional 66"/>
          <p:cNvCxnSpPr/>
          <p:nvPr/>
        </p:nvCxnSpPr>
        <p:spPr>
          <a:xfrm>
            <a:off x="10746131" y="3994464"/>
            <a:ext cx="7336" cy="646801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532487" y="3614142"/>
            <a:ext cx="441960" cy="404513"/>
          </a:xfrm>
          <a:prstGeom prst="ellipse">
            <a:avLst/>
          </a:prstGeom>
          <a:solidFill>
            <a:srgbClr val="2B7AB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sp>
        <p:nvSpPr>
          <p:cNvPr id="69" name="Oval 68"/>
          <p:cNvSpPr/>
          <p:nvPr/>
        </p:nvSpPr>
        <p:spPr>
          <a:xfrm>
            <a:off x="11256887" y="3595330"/>
            <a:ext cx="441960" cy="403066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70" name="Conexão reta unidirecional 69"/>
          <p:cNvCxnSpPr/>
          <p:nvPr/>
        </p:nvCxnSpPr>
        <p:spPr>
          <a:xfrm flipV="1">
            <a:off x="11474581" y="3174737"/>
            <a:ext cx="3286" cy="616175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10362674" y="4669598"/>
            <a:ext cx="1582298" cy="95410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PT" sz="800" b="1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2022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8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Nomeação do CA/Presidente da CMC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8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Aprovação do Primeiro Prospecto de OPI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8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Arranque do Mercado de Acções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10607040" y="1896294"/>
            <a:ext cx="1584961" cy="132343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PT" sz="800" b="1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8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Recorde de Negociações na BODIVA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8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Aprovação e Publicação do PE (23-27)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8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Transicção dos Serviços de Investimento para as INFB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800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907159" y="3605044"/>
            <a:ext cx="441960" cy="404513"/>
          </a:xfrm>
          <a:prstGeom prst="ellipse">
            <a:avLst/>
          </a:prstGeom>
          <a:gradFill rotWithShape="1">
            <a:gsLst>
              <a:gs pos="74000">
                <a:srgbClr val="003E77"/>
              </a:gs>
              <a:gs pos="67040">
                <a:srgbClr val="003E77"/>
              </a:gs>
              <a:gs pos="95330">
                <a:srgbClr val="003E77"/>
              </a:gs>
              <a:gs pos="90660">
                <a:srgbClr val="003E77"/>
              </a:gs>
              <a:gs pos="0">
                <a:srgbClr val="003E77"/>
              </a:gs>
              <a:gs pos="85000">
                <a:srgbClr val="003E77"/>
              </a:gs>
              <a:gs pos="80000">
                <a:srgbClr val="003E77"/>
              </a:gs>
              <a:gs pos="100000">
                <a:srgbClr val="003E7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pt-AO"/>
          </a:p>
        </p:txBody>
      </p:sp>
      <p:cxnSp>
        <p:nvCxnSpPr>
          <p:cNvPr id="132" name="Conexão reta unidirecional 131"/>
          <p:cNvCxnSpPr/>
          <p:nvPr/>
        </p:nvCxnSpPr>
        <p:spPr>
          <a:xfrm flipV="1">
            <a:off x="7119348" y="3106365"/>
            <a:ext cx="4563" cy="707186"/>
          </a:xfrm>
          <a:prstGeom prst="straightConnector1">
            <a:avLst/>
          </a:prstGeom>
          <a:ln w="57150">
            <a:solidFill>
              <a:srgbClr val="003E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279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i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2DA0AC88A39646BA59C78877D52349" ma:contentTypeVersion="4" ma:contentTypeDescription="Create a new document." ma:contentTypeScope="" ma:versionID="604f658b1f558079269ed8dd46812f48">
  <xsd:schema xmlns:xsd="http://www.w3.org/2001/XMLSchema" xmlns:xs="http://www.w3.org/2001/XMLSchema" xmlns:p="http://schemas.microsoft.com/office/2006/metadata/properties" xmlns:ns2="6e9f7c5f-2864-470e-ac95-f90886b603f2" targetNamespace="http://schemas.microsoft.com/office/2006/metadata/properties" ma:root="true" ma:fieldsID="40cb3f8063ea232b8090e22787e08b6a" ns2:_="">
    <xsd:import namespace="6e9f7c5f-2864-470e-ac95-f90886b603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f7c5f-2864-470e-ac95-f90886b60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C690F2-ACE6-438C-8D8D-C6305F4DE9A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D764E51-BF65-4AB4-A472-AEC59B4E35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640ED-BCAA-4EEC-81CD-793FD6F86E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f7c5f-2864-470e-ac95-f90886b603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21488</TotalTime>
  <Words>327</Words>
  <Application>Microsoft Office PowerPoint</Application>
  <PresentationFormat>Ecrã Panorâmico</PresentationFormat>
  <Paragraphs>58</Paragraphs>
  <Slides>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Malgun Gothic</vt:lpstr>
      <vt:lpstr>Arial</vt:lpstr>
      <vt:lpstr>Calibri</vt:lpstr>
      <vt:lpstr>Wingdings</vt:lpstr>
      <vt:lpstr>Tipo de Madeira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Tânia Irina Marques Francisco</dc:creator>
  <cp:lastModifiedBy>Keila Thomaz</cp:lastModifiedBy>
  <cp:revision>1767</cp:revision>
  <dcterms:created xsi:type="dcterms:W3CDTF">2017-05-17T10:49:10Z</dcterms:created>
  <dcterms:modified xsi:type="dcterms:W3CDTF">2024-08-14T16:03:28Z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0x0101004D2DA0AC88A39646BA59C78877D52349</vt:lpwstr>
  </property>
</Properties>
</file>